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sldIdLst>
    <p:sldId id="256" r:id="rId5"/>
    <p:sldId id="257" r:id="rId6"/>
    <p:sldId id="276" r:id="rId7"/>
    <p:sldId id="258" r:id="rId8"/>
    <p:sldId id="259" r:id="rId9"/>
    <p:sldId id="260" r:id="rId10"/>
    <p:sldId id="271" r:id="rId11"/>
    <p:sldId id="277" r:id="rId12"/>
    <p:sldId id="270" r:id="rId13"/>
    <p:sldId id="275" r:id="rId1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718"/>
  </p:normalViewPr>
  <p:slideViewPr>
    <p:cSldViewPr snapToGrid="0">
      <p:cViewPr varScale="1">
        <p:scale>
          <a:sx n="63" d="100"/>
          <a:sy n="63" d="100"/>
        </p:scale>
        <p:origin x="804" y="56"/>
      </p:cViewPr>
      <p:guideLst/>
    </p:cSldViewPr>
  </p:slideViewPr>
  <p:notesTextViewPr>
    <p:cViewPr>
      <p:scale>
        <a:sx n="1" d="1"/>
        <a:sy n="1" d="1"/>
      </p:scale>
      <p:origin x="0" y="0"/>
    </p:cViewPr>
  </p:notesTextViewPr>
  <p:sorterViewPr>
    <p:cViewPr>
      <p:scale>
        <a:sx n="126" d="100"/>
        <a:sy n="12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3407"/>
          </a:xfrm>
          <a:prstGeom prst="rect">
            <a:avLst/>
          </a:prstGeom>
        </p:spPr>
        <p:txBody>
          <a:bodyPr vert="horz" lIns="91440" tIns="45720" rIns="91440" bIns="45720" rtlCol="0"/>
          <a:lstStyle>
            <a:lvl1pPr algn="r">
              <a:defRPr sz="1200"/>
            </a:lvl1pPr>
          </a:lstStyle>
          <a:p>
            <a:fld id="{7487ADD9-2083-264C-A652-8D52D02F7E72}" type="datetimeFigureOut">
              <a:rPr lang="en-US" smtClean="0"/>
              <a:t>11/8/2024</a:t>
            </a:fld>
            <a:endParaRPr lang="en-US" dirty="0"/>
          </a:p>
        </p:txBody>
      </p:sp>
      <p:sp>
        <p:nvSpPr>
          <p:cNvPr id="4" name="Slide Image Placeholder 3"/>
          <p:cNvSpPr>
            <a:spLocks noGrp="1" noRot="1" noChangeAspect="1"/>
          </p:cNvSpPr>
          <p:nvPr>
            <p:ph type="sldImg" idx="2"/>
          </p:nvPr>
        </p:nvSpPr>
        <p:spPr>
          <a:xfrm>
            <a:off x="735013" y="1154113"/>
            <a:ext cx="5540375" cy="31162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3406"/>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9"/>
            <a:ext cx="3037840" cy="463406"/>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meline">
    <p:bg>
      <p:bgPr>
        <a:solidFill>
          <a:schemeClr val="accent1"/>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solidFill>
                  <a:schemeClr val="bg1"/>
                </a:solidFill>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AE46C21D-EBB5-4F3D-B06D-166777189317}" type="datetime1">
              <a:rPr lang="en-US" smtClean="0"/>
              <a:t>11/8/2024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1DFFEA26-EB1D-498C-95CD-1ECE586790AA}" type="datetime1">
              <a:rPr lang="en-US" smtClean="0"/>
              <a:t>11/8/2024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6283235"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6283235"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1" y="2526318"/>
            <a:ext cx="3218688"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539842EE-D56F-4F18-94E7-094CEF23F906}" type="datetime1">
              <a:rPr lang="en-US" smtClean="0"/>
              <a:t>11/8/2024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4683787"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4683788"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a:extLst>
              <a:ext uri="{FF2B5EF4-FFF2-40B4-BE49-F238E27FC236}">
                <a16:creationId xmlns:a16="http://schemas.microsoft.com/office/drawing/2014/main" id="{43D62993-A055-DF4F-9286-4FFE3A5C7FD7}"/>
              </a:ext>
            </a:extLst>
          </p:cNvPr>
          <p:cNvSpPr>
            <a:spLocks noGrp="1"/>
          </p:cNvSpPr>
          <p:nvPr>
            <p:ph idx="13"/>
          </p:nvPr>
        </p:nvSpPr>
        <p:spPr>
          <a:xfrm>
            <a:off x="8200082"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a:extLst>
              <a:ext uri="{FF2B5EF4-FFF2-40B4-BE49-F238E27FC236}">
                <a16:creationId xmlns:a16="http://schemas.microsoft.com/office/drawing/2014/main" id="{A896DA2E-4448-254C-86D1-9E16E63CC6A0}"/>
              </a:ext>
            </a:extLst>
          </p:cNvPr>
          <p:cNvSpPr>
            <a:spLocks noGrp="1"/>
          </p:cNvSpPr>
          <p:nvPr>
            <p:ph idx="14"/>
          </p:nvPr>
        </p:nvSpPr>
        <p:spPr>
          <a:xfrm>
            <a:off x="820008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a:no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17467"/>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45B08281-154C-4FEF-A6DF-18BA3AC0F374}" type="datetime1">
              <a:rPr lang="en-US" smtClean="0"/>
              <a:t>11/8/2024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Title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fld id="{04D857D4-BD7E-4A06-844B-AAD504F1114F}" type="datetime1">
              <a:rPr lang="en-US" smtClean="0"/>
              <a:t>11/8/2024</a:t>
            </a:fld>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anchor="b">
            <a:noAutofit/>
          </a:bodyPr>
          <a:lstStyle>
            <a:lvl1pPr algn="l">
              <a:defRPr sz="6000" b="1">
                <a:solidFill>
                  <a:schemeClr val="bg1"/>
                </a:solidFill>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916AFA50-87A4-4E99-B112-8C6B1DFB84B2}" type="datetime1">
              <a:rPr lang="en-US" smtClean="0"/>
              <a:t>11/8/2024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hart 2">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3"/>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6B3905CA-BF0F-4A1B-AA0D-85E42F5D5A85}" type="datetime1">
              <a:rPr lang="en-US" smtClean="0"/>
              <a:t>11/8/2024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a:noAutofit/>
          </a:bodyPr>
          <a:lstStyle>
            <a:lvl1pPr algn="ctr">
              <a:lnSpc>
                <a:spcPct val="100000"/>
              </a:lnSpc>
              <a:defRPr sz="4600">
                <a:solidFill>
                  <a:schemeClr val="bg1"/>
                </a:solidFill>
                <a:latin typeface="+mj-lt"/>
              </a:defRPr>
            </a:lvl1pPr>
          </a:lstStyle>
          <a:p>
            <a:r>
              <a:rPr lang="en-US"/>
              <a:t>Click to edit Master title style</a:t>
            </a:r>
            <a:endParaRPr lang="en-US" dirty="0"/>
          </a:p>
        </p:txBody>
      </p:sp>
      <p:sp>
        <p:nvSpPr>
          <p:cNvPr id="8" name="Text Placeholder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10" name="Text Placeholder 9">
            <a:extLst>
              <a:ext uri="{FF2B5EF4-FFF2-40B4-BE49-F238E27FC236}">
                <a16:creationId xmlns:a16="http://schemas.microsoft.com/office/drawing/2014/main" id="{322D6C2B-78AC-DD47-9289-067C968B06C1}"/>
              </a:ext>
            </a:extLst>
          </p:cNvPr>
          <p:cNvSpPr>
            <a:spLocks noGrp="1"/>
          </p:cNvSpPr>
          <p:nvPr>
            <p:ph type="body" sz="quarter" idx="14"/>
          </p:nvPr>
        </p:nvSpPr>
        <p:spPr>
          <a:xfrm>
            <a:off x="6881813" y="4494213"/>
            <a:ext cx="3511550" cy="679450"/>
          </a:xfrm>
        </p:spPr>
        <p:txBody>
          <a:bodyPr>
            <a:no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a:r>
              <a:rPr lang="en-US"/>
              <a:t>Click to edit Master text styles</a:t>
            </a:r>
          </a:p>
        </p:txBody>
      </p:sp>
      <p:sp>
        <p:nvSpPr>
          <p:cNvPr id="9" name="Text Placeholder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noAutofit/>
          </a:bodyPr>
          <a:lstStyle>
            <a:lvl1pPr>
              <a:defRPr>
                <a:solidFill>
                  <a:schemeClr val="accent2"/>
                </a:solidFill>
                <a:latin typeface="+mn-lt"/>
              </a:defRPr>
            </a:lvl1pPr>
          </a:lstStyle>
          <a:p>
            <a:fld id="{D3DA9A77-60C0-4BB8-898D-2828EE4073AD}" type="datetime1">
              <a:rPr lang="en-US" smtClean="0"/>
              <a:t>11/8/2024</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noAutofit/>
          </a:bodyPr>
          <a:lstStyle>
            <a:lvl1pPr>
              <a:defRPr>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itle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a:noAutofit/>
          </a:bodyPr>
          <a:lstStyle>
            <a:lvl1pPr>
              <a:defRPr>
                <a:solidFill>
                  <a:schemeClr val="accent3"/>
                </a:solidFill>
                <a:latin typeface="+mn-lt"/>
              </a:defRPr>
            </a:lvl1pPr>
          </a:lstStyle>
          <a:p>
            <a:fld id="{C1F30CD5-42B1-4614-9F46-5D29928CC2DB}" type="datetime1">
              <a:rPr lang="en-US" smtClean="0"/>
              <a:t>11/8/2024</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a:noAutofit/>
          </a:bodyPr>
          <a:lstStyle>
            <a:lvl1pPr>
              <a:defRPr>
                <a:solidFill>
                  <a:schemeClr val="accent3"/>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
        <p:nvSpPr>
          <p:cNvPr id="19" name="Freeform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Oval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7" name="Freeform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ole team">
    <p:bg>
      <p:bgPr>
        <a:solidFill>
          <a:schemeClr val="accent2"/>
        </a:solidFill>
        <a:effectLst/>
      </p:bgPr>
    </p:bg>
    <p:spTree>
      <p:nvGrpSpPr>
        <p:cNvPr id="1" name=""/>
        <p:cNvGrpSpPr/>
        <p:nvPr/>
      </p:nvGrpSpPr>
      <p:grpSpPr>
        <a:xfrm>
          <a:off x="0" y="0"/>
          <a:ext cx="0" cy="0"/>
          <a:chOff x="0" y="0"/>
          <a:chExt cx="0" cy="0"/>
        </a:xfrm>
      </p:grpSpPr>
      <p:sp>
        <p:nvSpPr>
          <p:cNvPr id="54" name="Title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1" name="Text Placeholder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2" name="Text Placeholder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3" name="Picture Placeholder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4" name="Text Placeholder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5" name="Text Placeholder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6" name="Picture Placeholder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7" name="Text Placeholder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8" name="Text Placeholder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9" name="Picture Placeholder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0" name="Text Placeholder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1" name="Text Placeholder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2" name="Picture Placeholder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3" name="Text Placeholder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4" name="Text Placeholder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5" name="Picture Placeholder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6" name="Text Placeholder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7" name="Text Placeholder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8" name="Picture Placeholder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9" name="Text Placeholder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0" name="Text Placeholder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51" name="Picture Placeholder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52" name="Text Placeholder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3" name="Text Placeholder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18" name="Date Placeholder 17">
            <a:extLst>
              <a:ext uri="{FF2B5EF4-FFF2-40B4-BE49-F238E27FC236}">
                <a16:creationId xmlns:a16="http://schemas.microsoft.com/office/drawing/2014/main" id="{30445668-2DC5-E84C-8B16-922BC95F13F2}"/>
              </a:ext>
            </a:extLst>
          </p:cNvPr>
          <p:cNvSpPr>
            <a:spLocks noGrp="1"/>
          </p:cNvSpPr>
          <p:nvPr>
            <p:ph type="dt" sz="half" idx="25"/>
          </p:nvPr>
        </p:nvSpPr>
        <p:spPr/>
        <p:txBody>
          <a:bodyPr>
            <a:noAutofit/>
          </a:bodyPr>
          <a:lstStyle>
            <a:lvl1pPr>
              <a:defRPr>
                <a:solidFill>
                  <a:schemeClr val="accent3"/>
                </a:solidFill>
                <a:latin typeface="+mn-lt"/>
              </a:defRPr>
            </a:lvl1pPr>
          </a:lstStyle>
          <a:p>
            <a:fld id="{EE6020E3-D95B-4E55-964F-4B1A98BDAA6F}" type="datetime1">
              <a:rPr lang="en-US" smtClean="0"/>
              <a:t>11/8/2024</a:t>
            </a:fld>
            <a:endParaRPr lang="en-US" dirty="0"/>
          </a:p>
        </p:txBody>
      </p:sp>
      <p:sp>
        <p:nvSpPr>
          <p:cNvPr id="22" name="Footer Placeholder 21">
            <a:extLst>
              <a:ext uri="{FF2B5EF4-FFF2-40B4-BE49-F238E27FC236}">
                <a16:creationId xmlns:a16="http://schemas.microsoft.com/office/drawing/2014/main" id="{D9227732-A878-814C-8621-64ED1B2CCF9F}"/>
              </a:ext>
            </a:extLst>
          </p:cNvPr>
          <p:cNvSpPr>
            <a:spLocks noGrp="1"/>
          </p:cNvSpPr>
          <p:nvPr>
            <p:ph type="ftr" sz="quarter" idx="26"/>
          </p:nvPr>
        </p:nvSpPr>
        <p:spPr/>
        <p:txBody>
          <a:bodyPr>
            <a:noAutofit/>
          </a:bodyPr>
          <a:lstStyle>
            <a:lvl1pPr>
              <a:defRPr>
                <a:solidFill>
                  <a:schemeClr val="accent3"/>
                </a:solidFill>
                <a:latin typeface="+mn-lt"/>
              </a:defRPr>
            </a:lvl1pPr>
          </a:lstStyle>
          <a:p>
            <a:r>
              <a:rPr lang="en-US" dirty="0"/>
              <a:t>PRESENTATION TITLE</a:t>
            </a:r>
          </a:p>
        </p:txBody>
      </p:sp>
      <p:sp>
        <p:nvSpPr>
          <p:cNvPr id="23" name="Slide Number Placeholder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fld id="{FC9A72C8-1C87-42EF-8A11-BF6DFA19ED8B}" type="datetime1">
              <a:rPr lang="en-US" smtClean="0"/>
              <a:t>11/8/2024</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hyperlink" Target="http://www.bradleybeachnj.gov/reports" TargetMode="Externa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41614" y="1545057"/>
            <a:ext cx="7096933" cy="2387600"/>
          </a:xfrm>
        </p:spPr>
        <p:txBody>
          <a:bodyPr/>
          <a:lstStyle/>
          <a:p>
            <a:r>
              <a:rPr lang="en-US" dirty="0"/>
              <a:t>Bradley Beach 2024 Best Practices Inventory</a:t>
            </a:r>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ctrTitle"/>
          </p:nvPr>
        </p:nvSpPr>
        <p:spPr>
          <a:xfrm>
            <a:off x="1167494" y="1122363"/>
            <a:ext cx="6220278" cy="2387600"/>
          </a:xfrm>
        </p:spPr>
        <p:txBody>
          <a:bodyPr/>
          <a:lstStyle/>
          <a:p>
            <a:r>
              <a:rPr lang="en-US" dirty="0"/>
              <a:t>Thank you</a:t>
            </a:r>
          </a:p>
        </p:txBody>
      </p:sp>
      <p:sp>
        <p:nvSpPr>
          <p:cNvPr id="3" name="Content Placeholder 2">
            <a:extLst>
              <a:ext uri="{FF2B5EF4-FFF2-40B4-BE49-F238E27FC236}">
                <a16:creationId xmlns:a16="http://schemas.microsoft.com/office/drawing/2014/main" id="{BABC2CE0-8806-4B2A-A10A-32984D317434}"/>
              </a:ext>
            </a:extLst>
          </p:cNvPr>
          <p:cNvSpPr>
            <a:spLocks noGrp="1"/>
          </p:cNvSpPr>
          <p:nvPr>
            <p:ph type="subTitle" idx="1"/>
          </p:nvPr>
        </p:nvSpPr>
        <p:spPr>
          <a:xfrm>
            <a:off x="1167493" y="3602038"/>
            <a:ext cx="6220277" cy="2247219"/>
          </a:xfrm>
        </p:spPr>
        <p:txBody>
          <a:bodyPr>
            <a:normAutofit/>
          </a:bodyPr>
          <a:lstStyle/>
          <a:p>
            <a:r>
              <a:rPr lang="en-US" dirty="0"/>
              <a:t>Meredith DeMarco</a:t>
            </a:r>
          </a:p>
          <a:p>
            <a:r>
              <a:rPr lang="en-US" dirty="0"/>
              <a:t>Acting Borough Administrator</a:t>
            </a:r>
          </a:p>
          <a:p>
            <a:r>
              <a:rPr lang="en-US" dirty="0"/>
              <a:t>ba@bradleybeachnj.gov</a:t>
            </a:r>
          </a:p>
        </p:txBody>
      </p:sp>
    </p:spTree>
    <p:extLst>
      <p:ext uri="{BB962C8B-B14F-4D97-AF65-F5344CB8AC3E}">
        <p14:creationId xmlns:p14="http://schemas.microsoft.com/office/powerpoint/2010/main" val="926184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67492" y="381000"/>
            <a:ext cx="9779183" cy="1325563"/>
          </a:xfrm>
        </p:spPr>
        <p:txBody>
          <a:bodyPr/>
          <a:lstStyle/>
          <a:p>
            <a:r>
              <a:rPr lang="en-US" dirty="0"/>
              <a:t>Overview</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2" y="2176672"/>
            <a:ext cx="9779182" cy="3572735"/>
          </a:xfrm>
        </p:spPr>
        <p:txBody>
          <a:bodyPr vert="horz" lIns="91440" tIns="45720" rIns="91440" bIns="45720" rtlCol="0" anchor="t">
            <a:normAutofit fontScale="77500" lnSpcReduction="20000"/>
          </a:bodyPr>
          <a:lstStyle/>
          <a:p>
            <a:r>
              <a:rPr lang="en-US" dirty="0"/>
              <a:t>Pursuant to law, DLGS distributes an updated Best Practices Inventory to all municipalities, through which the State obtains vital information about the status of municipal government practices in NJ. </a:t>
            </a:r>
          </a:p>
          <a:p>
            <a:endParaRPr lang="en-US" dirty="0"/>
          </a:p>
          <a:p>
            <a:r>
              <a:rPr lang="en-US" dirty="0"/>
              <a:t>The 2024 Inventory assesses each municipality’s compliance with various laws and evaluates the implementation of fiscal and operational best practices. Inventory answers provide taxpayers with an additional means of evaluating their municipality’s performance. The Inventory also identifies areas where municipalities may require further technical assistance.</a:t>
            </a:r>
          </a:p>
          <a:p>
            <a:endParaRPr lang="en-US" dirty="0"/>
          </a:p>
          <a:p>
            <a:r>
              <a:rPr lang="en-US" dirty="0"/>
              <a:t>The Borough of Bradley Beach scored a 38.5 out of a possible 46.5 points!</a:t>
            </a:r>
          </a:p>
          <a:p>
            <a:endParaRPr lang="en-US" dirty="0"/>
          </a:p>
        </p:txBody>
      </p:sp>
      <p:sp>
        <p:nvSpPr>
          <p:cNvPr id="5" name="Footer Placeholder 4">
            <a:extLst>
              <a:ext uri="{FF2B5EF4-FFF2-40B4-BE49-F238E27FC236}">
                <a16:creationId xmlns:a16="http://schemas.microsoft.com/office/drawing/2014/main" id="{6209FEB4-4C5C-EB43-9696-7B42453DB79B}"/>
              </a:ext>
            </a:extLst>
          </p:cNvPr>
          <p:cNvSpPr>
            <a:spLocks noGrp="1"/>
          </p:cNvSpPr>
          <p:nvPr>
            <p:ph type="ftr" sz="quarter" idx="3"/>
          </p:nvPr>
        </p:nvSpPr>
        <p:spPr>
          <a:xfrm>
            <a:off x="4038600" y="6356350"/>
            <a:ext cx="4114800" cy="365125"/>
          </a:xfrm>
        </p:spPr>
        <p:txBody>
          <a:bodyPr/>
          <a:lstStyle/>
          <a:p>
            <a:r>
              <a:rPr lang="en-US" dirty="0"/>
              <a:t>2024 Best Practices Inventory</a:t>
            </a: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2</a:t>
            </a:fld>
            <a:endParaRPr lang="en-US" dirty="0"/>
          </a:p>
        </p:txBody>
      </p:sp>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F1177-F8A5-6470-20FE-71F3F70D7405}"/>
              </a:ext>
            </a:extLst>
          </p:cNvPr>
          <p:cNvSpPr>
            <a:spLocks noGrp="1"/>
          </p:cNvSpPr>
          <p:nvPr>
            <p:ph type="title"/>
          </p:nvPr>
        </p:nvSpPr>
        <p:spPr/>
        <p:txBody>
          <a:bodyPr/>
          <a:lstStyle/>
          <a:p>
            <a:r>
              <a:rPr lang="en-US" dirty="0"/>
              <a:t>The 2024 BPI features questions on the following topics:</a:t>
            </a:r>
          </a:p>
        </p:txBody>
      </p:sp>
      <p:sp>
        <p:nvSpPr>
          <p:cNvPr id="3" name="Text Placeholder 2">
            <a:extLst>
              <a:ext uri="{FF2B5EF4-FFF2-40B4-BE49-F238E27FC236}">
                <a16:creationId xmlns:a16="http://schemas.microsoft.com/office/drawing/2014/main" id="{C918CC07-B0AB-6619-FD5F-D0BC5B8BCBBF}"/>
              </a:ext>
            </a:extLst>
          </p:cNvPr>
          <p:cNvSpPr>
            <a:spLocks noGrp="1"/>
          </p:cNvSpPr>
          <p:nvPr>
            <p:ph type="body" idx="1"/>
          </p:nvPr>
        </p:nvSpPr>
        <p:spPr>
          <a:xfrm>
            <a:off x="1167492" y="2653167"/>
            <a:ext cx="3904839" cy="3436483"/>
          </a:xfrm>
        </p:spPr>
        <p:txBody>
          <a:bodyPr/>
          <a:lstStyle/>
          <a:p>
            <a:r>
              <a:rPr lang="en-US" dirty="0"/>
              <a:t>- Ethics</a:t>
            </a:r>
          </a:p>
          <a:p>
            <a:r>
              <a:rPr lang="en-US" dirty="0"/>
              <a:t>- Personnel</a:t>
            </a:r>
          </a:p>
          <a:p>
            <a:r>
              <a:rPr lang="en-US" dirty="0"/>
              <a:t>- Budget</a:t>
            </a:r>
          </a:p>
          <a:p>
            <a:r>
              <a:rPr lang="en-US" dirty="0"/>
              <a:t>- Financial Administration</a:t>
            </a:r>
          </a:p>
          <a:p>
            <a:r>
              <a:rPr lang="en-US" dirty="0"/>
              <a:t>- Capital Projects</a:t>
            </a:r>
          </a:p>
        </p:txBody>
      </p:sp>
      <p:sp>
        <p:nvSpPr>
          <p:cNvPr id="4" name="Footer Placeholder 3">
            <a:extLst>
              <a:ext uri="{FF2B5EF4-FFF2-40B4-BE49-F238E27FC236}">
                <a16:creationId xmlns:a16="http://schemas.microsoft.com/office/drawing/2014/main" id="{4B058192-4A43-9CFC-96E8-AB0D0A37915C}"/>
              </a:ext>
            </a:extLst>
          </p:cNvPr>
          <p:cNvSpPr>
            <a:spLocks noGrp="1"/>
          </p:cNvSpPr>
          <p:nvPr>
            <p:ph type="ftr" sz="quarter" idx="11"/>
          </p:nvPr>
        </p:nvSpPr>
        <p:spPr/>
        <p:txBody>
          <a:bodyPr/>
          <a:lstStyle/>
          <a:p>
            <a:r>
              <a:rPr lang="en-US" dirty="0"/>
              <a:t>2024 Best Practices Inventory</a:t>
            </a:r>
          </a:p>
        </p:txBody>
      </p:sp>
      <p:sp>
        <p:nvSpPr>
          <p:cNvPr id="5" name="Slide Number Placeholder 4">
            <a:extLst>
              <a:ext uri="{FF2B5EF4-FFF2-40B4-BE49-F238E27FC236}">
                <a16:creationId xmlns:a16="http://schemas.microsoft.com/office/drawing/2014/main" id="{E29A300B-3363-B11F-C4E7-8F0B5F490B27}"/>
              </a:ext>
            </a:extLst>
          </p:cNvPr>
          <p:cNvSpPr>
            <a:spLocks noGrp="1"/>
          </p:cNvSpPr>
          <p:nvPr>
            <p:ph type="sldNum" sz="quarter" idx="12"/>
          </p:nvPr>
        </p:nvSpPr>
        <p:spPr/>
        <p:txBody>
          <a:bodyPr/>
          <a:lstStyle/>
          <a:p>
            <a:fld id="{294A09A9-5501-47C1-A89A-A340965A2BE2}" type="slidenum">
              <a:rPr lang="en-US" smtClean="0"/>
              <a:pPr/>
              <a:t>3</a:t>
            </a:fld>
            <a:endParaRPr lang="en-US" dirty="0"/>
          </a:p>
        </p:txBody>
      </p:sp>
      <p:sp>
        <p:nvSpPr>
          <p:cNvPr id="6" name="Text Placeholder 2">
            <a:extLst>
              <a:ext uri="{FF2B5EF4-FFF2-40B4-BE49-F238E27FC236}">
                <a16:creationId xmlns:a16="http://schemas.microsoft.com/office/drawing/2014/main" id="{34804DDB-C6CD-6215-7DB3-AE5701431DC9}"/>
              </a:ext>
            </a:extLst>
          </p:cNvPr>
          <p:cNvSpPr txBox="1">
            <a:spLocks/>
          </p:cNvSpPr>
          <p:nvPr/>
        </p:nvSpPr>
        <p:spPr>
          <a:xfrm>
            <a:off x="4761833" y="2649396"/>
            <a:ext cx="2932930" cy="3436483"/>
          </a:xfrm>
          <a:prstGeom prst="rect">
            <a:avLst/>
          </a:prstGeom>
        </p:spPr>
        <p:txBody>
          <a:bodyPr vert="horz" lIns="91440" tIns="45720" rIns="91440" bIns="45720" rtlCol="0">
            <a:noAutofit/>
          </a:bodyPr>
          <a:lstStyle>
            <a:lvl1pPr marL="0" indent="0" algn="l" defTabSz="914400" rtl="0" eaLnBrk="1" latinLnBrk="0" hangingPunct="1">
              <a:lnSpc>
                <a:spcPct val="150000"/>
              </a:lnSpc>
              <a:spcBef>
                <a:spcPts val="1000"/>
              </a:spcBef>
              <a:buFont typeface="Arial" panose="020B0604020202020204" pitchFamily="34" charset="0"/>
              <a:buNone/>
              <a:defRPr sz="24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n-US" dirty="0"/>
              <a:t>- Transparency</a:t>
            </a:r>
          </a:p>
          <a:p>
            <a:r>
              <a:rPr lang="en-US" dirty="0"/>
              <a:t>- Procurement</a:t>
            </a:r>
          </a:p>
          <a:p>
            <a:r>
              <a:rPr lang="en-US" dirty="0"/>
              <a:t>- Cybersecurity</a:t>
            </a:r>
          </a:p>
          <a:p>
            <a:r>
              <a:rPr lang="en-US" dirty="0"/>
              <a:t>- Lead Remediation</a:t>
            </a:r>
          </a:p>
          <a:p>
            <a:r>
              <a:rPr lang="en-US" dirty="0"/>
              <a:t>- Shared Services</a:t>
            </a:r>
          </a:p>
        </p:txBody>
      </p:sp>
      <p:sp>
        <p:nvSpPr>
          <p:cNvPr id="7" name="Text Placeholder 2">
            <a:extLst>
              <a:ext uri="{FF2B5EF4-FFF2-40B4-BE49-F238E27FC236}">
                <a16:creationId xmlns:a16="http://schemas.microsoft.com/office/drawing/2014/main" id="{B9BA635F-828E-21D1-C90A-E157F88E3A8C}"/>
              </a:ext>
            </a:extLst>
          </p:cNvPr>
          <p:cNvSpPr txBox="1">
            <a:spLocks/>
          </p:cNvSpPr>
          <p:nvPr/>
        </p:nvSpPr>
        <p:spPr>
          <a:xfrm>
            <a:off x="7694763" y="2653167"/>
            <a:ext cx="4494362" cy="3436483"/>
          </a:xfrm>
          <a:prstGeom prst="rect">
            <a:avLst/>
          </a:prstGeom>
        </p:spPr>
        <p:txBody>
          <a:bodyPr vert="horz" lIns="91440" tIns="45720" rIns="91440" bIns="45720" rtlCol="0">
            <a:noAutofit/>
          </a:bodyPr>
          <a:lstStyle>
            <a:lvl1pPr marL="0" indent="0" algn="l" defTabSz="914400" rtl="0" eaLnBrk="1" latinLnBrk="0" hangingPunct="1">
              <a:lnSpc>
                <a:spcPct val="150000"/>
              </a:lnSpc>
              <a:spcBef>
                <a:spcPts val="1000"/>
              </a:spcBef>
              <a:buFont typeface="Arial" panose="020B0604020202020204" pitchFamily="34" charset="0"/>
              <a:buNone/>
              <a:defRPr sz="24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n-US" dirty="0"/>
              <a:t>- Special Improvement Districts</a:t>
            </a:r>
          </a:p>
          <a:p>
            <a:r>
              <a:rPr lang="en-US" dirty="0"/>
              <a:t>- Affordable Housing</a:t>
            </a:r>
          </a:p>
          <a:p>
            <a:r>
              <a:rPr lang="en-US" dirty="0"/>
              <a:t>- Redevelopment</a:t>
            </a:r>
          </a:p>
          <a:p>
            <a:r>
              <a:rPr lang="en-US" dirty="0"/>
              <a:t>- Utilities</a:t>
            </a:r>
          </a:p>
          <a:p>
            <a:r>
              <a:rPr lang="en-US" dirty="0"/>
              <a:t>- Environment</a:t>
            </a:r>
          </a:p>
        </p:txBody>
      </p:sp>
    </p:spTree>
    <p:extLst>
      <p:ext uri="{BB962C8B-B14F-4D97-AF65-F5344CB8AC3E}">
        <p14:creationId xmlns:p14="http://schemas.microsoft.com/office/powerpoint/2010/main" val="2050229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a:xfrm>
            <a:off x="1167491" y="136525"/>
            <a:ext cx="9779183" cy="1325563"/>
          </a:xfrm>
        </p:spPr>
        <p:txBody>
          <a:bodyPr/>
          <a:lstStyle/>
          <a:p>
            <a:r>
              <a:rPr lang="en-US" dirty="0"/>
              <a:t>How the BPI is Scored</a:t>
            </a:r>
            <a:br>
              <a:rPr lang="en-US" dirty="0"/>
            </a:br>
            <a:endParaRPr lang="en-US" dirty="0"/>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a:xfrm>
            <a:off x="1167492" y="2653167"/>
            <a:ext cx="9779183" cy="3436483"/>
          </a:xfrm>
        </p:spPr>
        <p:txBody>
          <a:bodyPr vert="horz" lIns="91440" tIns="45720" rIns="91440" bIns="45720" rtlCol="0" anchor="t">
            <a:normAutofit/>
          </a:bodyPr>
          <a:lstStyle/>
          <a:p>
            <a:r>
              <a:rPr lang="en-US" dirty="0"/>
              <a:t>The 2024 BPI features new and repeat questions on the following topics:</a:t>
            </a:r>
          </a:p>
          <a:p>
            <a:r>
              <a:rPr lang="en-US" dirty="0"/>
              <a:t>- Core Competencies (41 questions)</a:t>
            </a:r>
          </a:p>
          <a:p>
            <a:r>
              <a:rPr lang="en-US" dirty="0"/>
              <a:t>- Best Practices (11 questions)</a:t>
            </a:r>
          </a:p>
          <a:p>
            <a:r>
              <a:rPr lang="en-US" dirty="0"/>
              <a:t>- Unscored Survey (17 questions)</a:t>
            </a:r>
          </a:p>
          <a:p>
            <a:endParaRPr lang="en-US" dirty="0"/>
          </a:p>
        </p:txBody>
      </p:sp>
      <p:sp>
        <p:nvSpPr>
          <p:cNvPr id="5" name="Footer Placeholder 4">
            <a:extLst>
              <a:ext uri="{FF2B5EF4-FFF2-40B4-BE49-F238E27FC236}">
                <a16:creationId xmlns:a16="http://schemas.microsoft.com/office/drawing/2014/main" id="{D593FA18-50D6-0344-B477-1D7C91CF4029}"/>
              </a:ext>
            </a:extLst>
          </p:cNvPr>
          <p:cNvSpPr>
            <a:spLocks noGrp="1"/>
          </p:cNvSpPr>
          <p:nvPr>
            <p:ph type="ftr" sz="quarter" idx="11"/>
          </p:nvPr>
        </p:nvSpPr>
        <p:spPr>
          <a:xfrm>
            <a:off x="4038600" y="6356350"/>
            <a:ext cx="4114800" cy="365125"/>
          </a:xfrm>
        </p:spPr>
        <p:txBody>
          <a:bodyPr/>
          <a:lstStyle/>
          <a:p>
            <a:r>
              <a:rPr lang="en-US" dirty="0"/>
              <a:t>2024 Best Practices Inventory</a:t>
            </a:r>
          </a:p>
        </p:txBody>
      </p:sp>
      <p:sp>
        <p:nvSpPr>
          <p:cNvPr id="6" name="Slide Number Placeholder 5">
            <a:extLst>
              <a:ext uri="{FF2B5EF4-FFF2-40B4-BE49-F238E27FC236}">
                <a16:creationId xmlns:a16="http://schemas.microsoft.com/office/drawing/2014/main" id="{134C72D2-EFDF-844A-8472-CB49A59B127B}"/>
              </a:ext>
            </a:extLst>
          </p:cNvPr>
          <p:cNvSpPr>
            <a:spLocks noGrp="1"/>
          </p:cNvSpPr>
          <p:nvPr>
            <p:ph type="sldNum" sz="quarter" idx="12"/>
          </p:nvPr>
        </p:nvSpPr>
        <p:spPr>
          <a:xfrm>
            <a:off x="10206318" y="6356350"/>
            <a:ext cx="1604682" cy="365125"/>
          </a:xfrm>
        </p:spPr>
        <p:txBody>
          <a:bodyPr/>
          <a:lstStyle/>
          <a:p>
            <a:fld id="{294A09A9-5501-47C1-A89A-A340965A2BE2}" type="slidenum">
              <a:rPr lang="en-US" smtClean="0"/>
              <a:pPr/>
              <a:t>4</a:t>
            </a:fld>
            <a:endParaRPr lang="en-US" dirty="0"/>
          </a:p>
        </p:txBody>
      </p:sp>
      <p:sp>
        <p:nvSpPr>
          <p:cNvPr id="4" name="Title 1">
            <a:extLst>
              <a:ext uri="{FF2B5EF4-FFF2-40B4-BE49-F238E27FC236}">
                <a16:creationId xmlns:a16="http://schemas.microsoft.com/office/drawing/2014/main" id="{232DF6EA-4770-6386-D682-7BB397D751A2}"/>
              </a:ext>
            </a:extLst>
          </p:cNvPr>
          <p:cNvSpPr txBox="1">
            <a:spLocks/>
          </p:cNvSpPr>
          <p:nvPr/>
        </p:nvSpPr>
        <p:spPr>
          <a:xfrm>
            <a:off x="1167491" y="1177132"/>
            <a:ext cx="9779183" cy="1325563"/>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800" b="1" kern="1200">
                <a:solidFill>
                  <a:schemeClr val="tx1"/>
                </a:solidFill>
                <a:latin typeface="+mj-lt"/>
                <a:ea typeface="+mj-ea"/>
                <a:cs typeface="+mj-cs"/>
              </a:defRPr>
            </a:lvl1pPr>
          </a:lstStyle>
          <a:p>
            <a:br>
              <a:rPr lang="en-US" sz="1800" dirty="0"/>
            </a:br>
            <a:r>
              <a:rPr lang="en-US" sz="1800" dirty="0"/>
              <a:t>Total of 52 questions amongst three scoring categories.</a:t>
            </a:r>
          </a:p>
          <a:p>
            <a:endParaRPr lang="en-US" sz="1800" dirty="0"/>
          </a:p>
          <a:p>
            <a:r>
              <a:rPr lang="en-US" sz="1800" dirty="0"/>
              <a:t>The Division introduced a total of 11 new scored questions in 2024.</a:t>
            </a:r>
          </a:p>
          <a:p>
            <a:br>
              <a:rPr lang="en-US" sz="1800" dirty="0"/>
            </a:br>
            <a:r>
              <a:rPr lang="en-US" sz="1800" dirty="0"/>
              <a:t>Each municipality must receive a minimum score of 35 to receive its full Final Aid payment.</a:t>
            </a:r>
            <a:br>
              <a:rPr lang="en-US" sz="1800" dirty="0"/>
            </a:br>
            <a:endParaRPr lang="en-US" sz="1800" dirty="0"/>
          </a:p>
        </p:txBody>
      </p:sp>
    </p:spTree>
    <p:extLst>
      <p:ext uri="{BB962C8B-B14F-4D97-AF65-F5344CB8AC3E}">
        <p14:creationId xmlns:p14="http://schemas.microsoft.com/office/powerpoint/2010/main" val="1639799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51A6D85-3837-435F-A342-5A3F98172B12}"/>
              </a:ext>
            </a:extLst>
          </p:cNvPr>
          <p:cNvSpPr>
            <a:spLocks noGrp="1"/>
          </p:cNvSpPr>
          <p:nvPr>
            <p:ph type="subTitle" idx="1"/>
          </p:nvPr>
        </p:nvSpPr>
        <p:spPr>
          <a:xfrm>
            <a:off x="287599" y="211351"/>
            <a:ext cx="6245912" cy="1406101"/>
          </a:xfrm>
        </p:spPr>
        <p:txBody>
          <a:bodyPr vert="horz" lIns="91440" tIns="45720" rIns="91440" bIns="45720" rtlCol="0" anchor="t">
            <a:noAutofit/>
          </a:bodyPr>
          <a:lstStyle/>
          <a:p>
            <a:r>
              <a:rPr lang="en-US" sz="2000" b="1" dirty="0"/>
              <a:t>Core Competencies – </a:t>
            </a:r>
          </a:p>
          <a:p>
            <a:r>
              <a:rPr lang="en-US" sz="2000" dirty="0"/>
              <a:t>Addresses statutory and regulatory compliance obligations and other areas critical to sound municipal finance and operations</a:t>
            </a:r>
          </a:p>
          <a:p>
            <a:r>
              <a:rPr lang="en-US" sz="2000" dirty="0"/>
              <a:t>1 point each, with positive credit awarded for Yes, Prospective and N/A answers.</a:t>
            </a:r>
          </a:p>
        </p:txBody>
      </p:sp>
      <p:sp>
        <p:nvSpPr>
          <p:cNvPr id="7" name="Title 1">
            <a:extLst>
              <a:ext uri="{FF2B5EF4-FFF2-40B4-BE49-F238E27FC236}">
                <a16:creationId xmlns:a16="http://schemas.microsoft.com/office/drawing/2014/main" id="{2BF5E45D-8653-B834-2F54-7001B599679B}"/>
              </a:ext>
            </a:extLst>
          </p:cNvPr>
          <p:cNvSpPr txBox="1">
            <a:spLocks/>
          </p:cNvSpPr>
          <p:nvPr/>
        </p:nvSpPr>
        <p:spPr>
          <a:xfrm>
            <a:off x="287599" y="2849622"/>
            <a:ext cx="7760848" cy="1325563"/>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b="1" kern="1200">
                <a:solidFill>
                  <a:schemeClr val="bg1"/>
                </a:solidFill>
                <a:latin typeface="+mj-lt"/>
                <a:ea typeface="+mj-ea"/>
                <a:cs typeface="+mj-cs"/>
              </a:defRPr>
            </a:lvl1pPr>
          </a:lstStyle>
          <a:p>
            <a:r>
              <a:rPr lang="en-US" sz="2000" dirty="0"/>
              <a:t>Best Practices – </a:t>
            </a:r>
            <a:endParaRPr lang="en-US" sz="2000" b="0" dirty="0"/>
          </a:p>
          <a:p>
            <a:r>
              <a:rPr lang="en-US" sz="2000" b="0" dirty="0"/>
              <a:t>Involves fiscal and operational practices that are of significant benefit to many municipalities but are not foundational in nature or uniformly applicable to all municipalities.</a:t>
            </a:r>
          </a:p>
          <a:p>
            <a:endParaRPr lang="en-US" sz="2000" b="0" dirty="0"/>
          </a:p>
          <a:p>
            <a:r>
              <a:rPr lang="en-US" sz="2000" b="0" dirty="0"/>
              <a:t>½ point each, with positive credit awarded for Yes and N/A</a:t>
            </a:r>
          </a:p>
        </p:txBody>
      </p:sp>
      <p:sp>
        <p:nvSpPr>
          <p:cNvPr id="9" name="Title 1">
            <a:extLst>
              <a:ext uri="{FF2B5EF4-FFF2-40B4-BE49-F238E27FC236}">
                <a16:creationId xmlns:a16="http://schemas.microsoft.com/office/drawing/2014/main" id="{88134547-5235-EED0-67C8-AD582749FA45}"/>
              </a:ext>
            </a:extLst>
          </p:cNvPr>
          <p:cNvSpPr txBox="1">
            <a:spLocks/>
          </p:cNvSpPr>
          <p:nvPr/>
        </p:nvSpPr>
        <p:spPr>
          <a:xfrm>
            <a:off x="287599" y="5157189"/>
            <a:ext cx="7053480" cy="1580041"/>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b="1" kern="1200">
                <a:solidFill>
                  <a:schemeClr val="bg1"/>
                </a:solidFill>
                <a:latin typeface="+mj-lt"/>
                <a:ea typeface="+mj-ea"/>
                <a:cs typeface="+mj-cs"/>
              </a:defRPr>
            </a:lvl1pPr>
          </a:lstStyle>
          <a:p>
            <a:r>
              <a:rPr lang="en-US" sz="2000" dirty="0"/>
              <a:t>Unscored Survey –</a:t>
            </a:r>
            <a:r>
              <a:rPr lang="en-US" sz="2000" b="0" dirty="0"/>
              <a:t> </a:t>
            </a:r>
          </a:p>
          <a:p>
            <a:r>
              <a:rPr lang="en-US" sz="2000" b="0" dirty="0"/>
              <a:t>Meant to gather information and do not count toward a municipality’s final score, although their completion is a required component of the Inventory. Answers to these questions will help determine where municipalities may require additional assistance and where the DLGS and </a:t>
            </a:r>
          </a:p>
          <a:p>
            <a:r>
              <a:rPr lang="en-US" sz="2000" b="0" dirty="0"/>
              <a:t>DCA may need to prioritize technical assistance </a:t>
            </a:r>
          </a:p>
          <a:p>
            <a:r>
              <a:rPr lang="en-US" sz="2000" b="0" dirty="0"/>
              <a:t>resources.</a:t>
            </a:r>
          </a:p>
        </p:txBody>
      </p:sp>
    </p:spTree>
    <p:extLst>
      <p:ext uri="{BB962C8B-B14F-4D97-AF65-F5344CB8AC3E}">
        <p14:creationId xmlns:p14="http://schemas.microsoft.com/office/powerpoint/2010/main" val="3446797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F75DE-8A44-4EC5-83C6-95BDDF10DFD9}"/>
              </a:ext>
            </a:extLst>
          </p:cNvPr>
          <p:cNvSpPr>
            <a:spLocks noGrp="1"/>
          </p:cNvSpPr>
          <p:nvPr>
            <p:ph type="title"/>
          </p:nvPr>
        </p:nvSpPr>
        <p:spPr>
          <a:xfrm>
            <a:off x="1167492" y="432758"/>
            <a:ext cx="8356070" cy="1325563"/>
          </a:xfrm>
        </p:spPr>
        <p:txBody>
          <a:bodyPr/>
          <a:lstStyle/>
          <a:p>
            <a:r>
              <a:rPr lang="en-US" dirty="0"/>
              <a:t>How did Bradley Beach Score?</a:t>
            </a:r>
          </a:p>
        </p:txBody>
      </p:sp>
      <p:graphicFrame>
        <p:nvGraphicFramePr>
          <p:cNvPr id="4" name="Table 4">
            <a:extLst>
              <a:ext uri="{FF2B5EF4-FFF2-40B4-BE49-F238E27FC236}">
                <a16:creationId xmlns:a16="http://schemas.microsoft.com/office/drawing/2014/main" id="{403CD5FD-27C3-4342-BE41-F411CB8D6931}"/>
              </a:ext>
            </a:extLst>
          </p:cNvPr>
          <p:cNvGraphicFramePr>
            <a:graphicFrameLocks noGrp="1"/>
          </p:cNvGraphicFramePr>
          <p:nvPr>
            <p:ph idx="1"/>
            <p:extLst>
              <p:ext uri="{D42A27DB-BD31-4B8C-83A1-F6EECF244321}">
                <p14:modId xmlns:p14="http://schemas.microsoft.com/office/powerpoint/2010/main" val="1647049143"/>
              </p:ext>
            </p:extLst>
          </p:nvPr>
        </p:nvGraphicFramePr>
        <p:xfrm>
          <a:off x="2740142" y="2552700"/>
          <a:ext cx="5210769" cy="1752600"/>
        </p:xfrm>
        <a:graphic>
          <a:graphicData uri="http://schemas.openxmlformats.org/drawingml/2006/table">
            <a:tbl>
              <a:tblPr firstRow="1" bandRow="1">
                <a:tableStyleId>{5C22544A-7EE6-4342-B048-85BDC9FD1C3A}</a:tableStyleId>
              </a:tblPr>
              <a:tblGrid>
                <a:gridCol w="1736923">
                  <a:extLst>
                    <a:ext uri="{9D8B030D-6E8A-4147-A177-3AD203B41FA5}">
                      <a16:colId xmlns:a16="http://schemas.microsoft.com/office/drawing/2014/main" val="1689330750"/>
                    </a:ext>
                  </a:extLst>
                </a:gridCol>
                <a:gridCol w="1736923">
                  <a:extLst>
                    <a:ext uri="{9D8B030D-6E8A-4147-A177-3AD203B41FA5}">
                      <a16:colId xmlns:a16="http://schemas.microsoft.com/office/drawing/2014/main" val="3062300119"/>
                    </a:ext>
                  </a:extLst>
                </a:gridCol>
                <a:gridCol w="1736923">
                  <a:extLst>
                    <a:ext uri="{9D8B030D-6E8A-4147-A177-3AD203B41FA5}">
                      <a16:colId xmlns:a16="http://schemas.microsoft.com/office/drawing/2014/main" val="2660631934"/>
                    </a:ext>
                  </a:extLst>
                </a:gridCol>
              </a:tblGrid>
              <a:tr h="370840">
                <a:tc>
                  <a:txBody>
                    <a:bodyPr/>
                    <a:lstStyle/>
                    <a:p>
                      <a:pPr algn="ctr"/>
                      <a:endParaRPr lang="en-US" b="1" dirty="0">
                        <a:latin typeface="Tenorite" pitchFamily="2" charset="0"/>
                      </a:endParaRPr>
                    </a:p>
                  </a:txBody>
                  <a:tcPr anchor="ctr">
                    <a:lnL w="12700" cmpd="sng">
                      <a:noFill/>
                    </a:lnL>
                    <a:lnR w="12700" cmpd="sng">
                      <a:noFill/>
                    </a:lnR>
                    <a:lnT w="12700" cmpd="sng">
                      <a:noFill/>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dirty="0">
                          <a:latin typeface="Tenorite" pitchFamily="2" charset="0"/>
                        </a:rPr>
                        <a:t>Points Available</a:t>
                      </a:r>
                    </a:p>
                  </a:txBody>
                  <a:tcPr anchor="ctr">
                    <a:lnL w="12700" cmpd="sng">
                      <a:noFill/>
                    </a:lnL>
                    <a:lnR w="12700" cmpd="sng">
                      <a:noFill/>
                    </a:lnR>
                    <a:lnT w="12700" cmpd="sng">
                      <a:noFill/>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dirty="0">
                          <a:latin typeface="Tenorite" pitchFamily="2" charset="0"/>
                        </a:rPr>
                        <a:t>Points Received</a:t>
                      </a:r>
                    </a:p>
                  </a:txBody>
                  <a:tcPr anchor="ctr">
                    <a:lnL w="12700" cmpd="sng">
                      <a:noFill/>
                    </a:lnL>
                    <a:lnR w="12700" cmpd="sng">
                      <a:noFill/>
                    </a:lnR>
                    <a:lnT w="12700" cmpd="sng">
                      <a:noFill/>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79928716"/>
                  </a:ext>
                </a:extLst>
              </a:tr>
              <a:tr h="370840">
                <a:tc>
                  <a:txBody>
                    <a:bodyPr/>
                    <a:lstStyle/>
                    <a:p>
                      <a:pPr algn="ctr"/>
                      <a:r>
                        <a:rPr lang="en-US" sz="1400" dirty="0">
                          <a:solidFill>
                            <a:schemeClr val="tx2">
                              <a:lumMod val="75000"/>
                            </a:schemeClr>
                          </a:solidFill>
                          <a:latin typeface="Tenorite" pitchFamily="2" charset="0"/>
                        </a:rPr>
                        <a:t>Core Competencies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2">
                              <a:lumMod val="75000"/>
                            </a:schemeClr>
                          </a:solidFill>
                          <a:latin typeface="Tenorite" pitchFamily="2" charset="0"/>
                        </a:rPr>
                        <a:t>41</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2">
                              <a:lumMod val="75000"/>
                            </a:schemeClr>
                          </a:solidFill>
                          <a:latin typeface="Tenorite" pitchFamily="2" charset="0"/>
                        </a:rPr>
                        <a:t>35</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0208656"/>
                  </a:ext>
                </a:extLst>
              </a:tr>
              <a:tr h="370840">
                <a:tc>
                  <a:txBody>
                    <a:bodyPr/>
                    <a:lstStyle/>
                    <a:p>
                      <a:pPr algn="ctr"/>
                      <a:r>
                        <a:rPr lang="en-US" sz="1400" dirty="0">
                          <a:solidFill>
                            <a:schemeClr val="tx2">
                              <a:lumMod val="75000"/>
                            </a:schemeClr>
                          </a:solidFill>
                          <a:latin typeface="Tenorite" pitchFamily="2" charset="0"/>
                        </a:rPr>
                        <a:t>Best Practices</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2">
                              <a:lumMod val="75000"/>
                            </a:schemeClr>
                          </a:solidFill>
                          <a:latin typeface="Tenorite" pitchFamily="2" charset="0"/>
                        </a:rPr>
                        <a:t>5.5</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2">
                              <a:lumMod val="75000"/>
                            </a:schemeClr>
                          </a:solidFill>
                          <a:latin typeface="Tenorite" pitchFamily="2" charset="0"/>
                        </a:rPr>
                        <a:t>3.5</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34243071"/>
                  </a:ext>
                </a:extLst>
              </a:tr>
              <a:tr h="370840">
                <a:tc>
                  <a:txBody>
                    <a:bodyPr/>
                    <a:lstStyle/>
                    <a:p>
                      <a:pPr algn="ctr"/>
                      <a:r>
                        <a:rPr lang="en-US" sz="1400" dirty="0">
                          <a:solidFill>
                            <a:schemeClr val="tx2">
                              <a:lumMod val="75000"/>
                            </a:schemeClr>
                          </a:solidFill>
                          <a:latin typeface="Tenorite" pitchFamily="2" charset="0"/>
                        </a:rPr>
                        <a:t>Total</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dirty="0">
                          <a:solidFill>
                            <a:schemeClr val="tx2">
                              <a:lumMod val="75000"/>
                            </a:schemeClr>
                          </a:solidFill>
                          <a:latin typeface="Tenorite" pitchFamily="2" charset="0"/>
                        </a:rPr>
                        <a:t>46.5</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400" b="1" dirty="0">
                          <a:solidFill>
                            <a:schemeClr val="tx2">
                              <a:lumMod val="75000"/>
                            </a:schemeClr>
                          </a:solidFill>
                          <a:latin typeface="Tenorite" pitchFamily="2" charset="0"/>
                        </a:rPr>
                        <a:t>38.5</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7665502"/>
                  </a:ext>
                </a:extLst>
              </a:tr>
            </a:tbl>
          </a:graphicData>
        </a:graphic>
      </p:graphicFrame>
      <p:sp>
        <p:nvSpPr>
          <p:cNvPr id="5" name="Footer Placeholder 4">
            <a:extLst>
              <a:ext uri="{FF2B5EF4-FFF2-40B4-BE49-F238E27FC236}">
                <a16:creationId xmlns:a16="http://schemas.microsoft.com/office/drawing/2014/main" id="{0A79A912-225F-BE40-9F3E-0255524448CD}"/>
              </a:ext>
            </a:extLst>
          </p:cNvPr>
          <p:cNvSpPr>
            <a:spLocks noGrp="1"/>
          </p:cNvSpPr>
          <p:nvPr>
            <p:ph type="ftr" sz="quarter" idx="3"/>
          </p:nvPr>
        </p:nvSpPr>
        <p:spPr/>
        <p:txBody>
          <a:bodyPr/>
          <a:lstStyle/>
          <a:p>
            <a:r>
              <a:rPr lang="en-US" dirty="0"/>
              <a:t>2024 Best Practices Inventory</a:t>
            </a:r>
          </a:p>
        </p:txBody>
      </p:sp>
      <p:sp>
        <p:nvSpPr>
          <p:cNvPr id="6" name="Slide Number Placeholder 5">
            <a:extLst>
              <a:ext uri="{FF2B5EF4-FFF2-40B4-BE49-F238E27FC236}">
                <a16:creationId xmlns:a16="http://schemas.microsoft.com/office/drawing/2014/main" id="{50B6C709-8794-DF4E-A15C-6E648F09DD12}"/>
              </a:ext>
            </a:extLst>
          </p:cNvPr>
          <p:cNvSpPr>
            <a:spLocks noGrp="1"/>
          </p:cNvSpPr>
          <p:nvPr>
            <p:ph type="sldNum" sz="quarter" idx="4"/>
          </p:nvPr>
        </p:nvSpPr>
        <p:spPr/>
        <p:txBody>
          <a:bodyPr/>
          <a:lstStyle/>
          <a:p>
            <a:fld id="{294A09A9-5501-47C1-A89A-A340965A2BE2}" type="slidenum">
              <a:rPr lang="en-US" smtClean="0"/>
              <a:pPr/>
              <a:t>6</a:t>
            </a:fld>
            <a:endParaRPr lang="en-US" dirty="0"/>
          </a:p>
        </p:txBody>
      </p:sp>
    </p:spTree>
    <p:extLst>
      <p:ext uri="{BB962C8B-B14F-4D97-AF65-F5344CB8AC3E}">
        <p14:creationId xmlns:p14="http://schemas.microsoft.com/office/powerpoint/2010/main" val="4212917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6F7BB-30A8-4980-AD4A-2FB0B53FA6C9}"/>
              </a:ext>
            </a:extLst>
          </p:cNvPr>
          <p:cNvSpPr>
            <a:spLocks noGrp="1"/>
          </p:cNvSpPr>
          <p:nvPr>
            <p:ph type="title"/>
          </p:nvPr>
        </p:nvSpPr>
        <p:spPr>
          <a:xfrm>
            <a:off x="1503785" y="749318"/>
            <a:ext cx="6849442" cy="770536"/>
          </a:xfrm>
        </p:spPr>
        <p:txBody>
          <a:bodyPr/>
          <a:lstStyle/>
          <a:p>
            <a:r>
              <a:rPr lang="en-US" dirty="0"/>
              <a:t>Where can we do better?</a:t>
            </a:r>
          </a:p>
        </p:txBody>
      </p:sp>
      <p:sp>
        <p:nvSpPr>
          <p:cNvPr id="37" name="Text Placeholder 36">
            <a:extLst>
              <a:ext uri="{FF2B5EF4-FFF2-40B4-BE49-F238E27FC236}">
                <a16:creationId xmlns:a16="http://schemas.microsoft.com/office/drawing/2014/main" id="{7990731F-95DE-4F44-8EA0-E275CEAFD8A2}"/>
              </a:ext>
            </a:extLst>
          </p:cNvPr>
          <p:cNvSpPr>
            <a:spLocks noGrp="1"/>
          </p:cNvSpPr>
          <p:nvPr>
            <p:ph type="body" sz="quarter" idx="20"/>
          </p:nvPr>
        </p:nvSpPr>
        <p:spPr>
          <a:xfrm>
            <a:off x="5384014" y="2584801"/>
            <a:ext cx="3532067" cy="347662"/>
          </a:xfrm>
        </p:spPr>
        <p:txBody>
          <a:bodyPr/>
          <a:lstStyle/>
          <a:p>
            <a:r>
              <a:rPr lang="en-US" dirty="0"/>
              <a:t>- Installation of public electric vehicle    </a:t>
            </a:r>
          </a:p>
          <a:p>
            <a:r>
              <a:rPr lang="en-US" dirty="0"/>
              <a:t>   charging station</a:t>
            </a:r>
          </a:p>
        </p:txBody>
      </p:sp>
      <p:sp>
        <p:nvSpPr>
          <p:cNvPr id="39" name="Text Placeholder 38">
            <a:extLst>
              <a:ext uri="{FF2B5EF4-FFF2-40B4-BE49-F238E27FC236}">
                <a16:creationId xmlns:a16="http://schemas.microsoft.com/office/drawing/2014/main" id="{2A6ACC78-74DF-604E-BD14-4BBE7B4EEF5B}"/>
              </a:ext>
            </a:extLst>
          </p:cNvPr>
          <p:cNvSpPr>
            <a:spLocks noGrp="1"/>
          </p:cNvSpPr>
          <p:nvPr>
            <p:ph type="body" sz="quarter" idx="22"/>
          </p:nvPr>
        </p:nvSpPr>
        <p:spPr>
          <a:xfrm>
            <a:off x="1276847" y="2541667"/>
            <a:ext cx="2517661" cy="347662"/>
          </a:xfrm>
        </p:spPr>
        <p:txBody>
          <a:bodyPr/>
          <a:lstStyle/>
          <a:p>
            <a:r>
              <a:rPr lang="en-US" dirty="0"/>
              <a:t>- Budget</a:t>
            </a:r>
          </a:p>
          <a:p>
            <a:r>
              <a:rPr lang="en-US" dirty="0"/>
              <a:t>- Annual Financial Statement</a:t>
            </a:r>
          </a:p>
        </p:txBody>
      </p:sp>
      <p:sp>
        <p:nvSpPr>
          <p:cNvPr id="41" name="Text Placeholder 40">
            <a:extLst>
              <a:ext uri="{FF2B5EF4-FFF2-40B4-BE49-F238E27FC236}">
                <a16:creationId xmlns:a16="http://schemas.microsoft.com/office/drawing/2014/main" id="{31C0CCD4-2502-A14F-B520-7B57524EDF8E}"/>
              </a:ext>
            </a:extLst>
          </p:cNvPr>
          <p:cNvSpPr>
            <a:spLocks noGrp="1"/>
          </p:cNvSpPr>
          <p:nvPr>
            <p:ph type="body" sz="quarter" idx="24"/>
          </p:nvPr>
        </p:nvSpPr>
        <p:spPr>
          <a:xfrm>
            <a:off x="5384012" y="4278637"/>
            <a:ext cx="3532067" cy="347662"/>
          </a:xfrm>
        </p:spPr>
        <p:txBody>
          <a:bodyPr/>
          <a:lstStyle/>
          <a:p>
            <a:pPr marL="285750" indent="-285750">
              <a:buFontTx/>
              <a:buChar char="-"/>
            </a:pPr>
            <a:r>
              <a:rPr lang="en-US" dirty="0"/>
              <a:t>Borough surety bond for Tax Collector, Municipal Judge and Court Administrator at state minimum standards as opposed to a more stringent schedule</a:t>
            </a:r>
          </a:p>
          <a:p>
            <a:pPr marL="285750" indent="-285750">
              <a:buFontTx/>
              <a:buChar char="-"/>
            </a:pPr>
            <a:endParaRPr lang="en-US" dirty="0"/>
          </a:p>
        </p:txBody>
      </p:sp>
      <p:sp>
        <p:nvSpPr>
          <p:cNvPr id="4" name="Footer Placeholder 3">
            <a:extLst>
              <a:ext uri="{FF2B5EF4-FFF2-40B4-BE49-F238E27FC236}">
                <a16:creationId xmlns:a16="http://schemas.microsoft.com/office/drawing/2014/main" id="{BCF90246-DFB2-A340-AADC-E85D28C31B3E}"/>
              </a:ext>
            </a:extLst>
          </p:cNvPr>
          <p:cNvSpPr>
            <a:spLocks noGrp="1"/>
          </p:cNvSpPr>
          <p:nvPr>
            <p:ph type="ftr" sz="quarter" idx="11"/>
          </p:nvPr>
        </p:nvSpPr>
        <p:spPr>
          <a:xfrm>
            <a:off x="2871106" y="6356350"/>
            <a:ext cx="4114800" cy="365125"/>
          </a:xfrm>
        </p:spPr>
        <p:txBody>
          <a:bodyPr/>
          <a:lstStyle/>
          <a:p>
            <a:r>
              <a:rPr lang="en-US" dirty="0"/>
              <a:t>2024 Best Practices Inventory</a:t>
            </a:r>
          </a:p>
        </p:txBody>
      </p:sp>
      <p:sp>
        <p:nvSpPr>
          <p:cNvPr id="5" name="Slide Number Placeholder 4">
            <a:extLst>
              <a:ext uri="{FF2B5EF4-FFF2-40B4-BE49-F238E27FC236}">
                <a16:creationId xmlns:a16="http://schemas.microsoft.com/office/drawing/2014/main" id="{987CCF58-9B83-4A4F-8CA9-3D9C9BB7A287}"/>
              </a:ext>
            </a:extLst>
          </p:cNvPr>
          <p:cNvSpPr>
            <a:spLocks noGrp="1"/>
          </p:cNvSpPr>
          <p:nvPr>
            <p:ph type="sldNum" sz="quarter" idx="12"/>
          </p:nvPr>
        </p:nvSpPr>
        <p:spPr>
          <a:xfrm>
            <a:off x="8332334" y="6356350"/>
            <a:ext cx="1167495" cy="365125"/>
          </a:xfrm>
        </p:spPr>
        <p:txBody>
          <a:bodyPr/>
          <a:lstStyle/>
          <a:p>
            <a:fld id="{294A09A9-5501-47C1-A89A-A340965A2BE2}" type="slidenum">
              <a:rPr lang="en-US" smtClean="0"/>
              <a:pPr/>
              <a:t>7</a:t>
            </a:fld>
            <a:endParaRPr lang="en-US" dirty="0"/>
          </a:p>
        </p:txBody>
      </p:sp>
      <p:sp>
        <p:nvSpPr>
          <p:cNvPr id="15" name="Text Placeholder 33">
            <a:extLst>
              <a:ext uri="{FF2B5EF4-FFF2-40B4-BE49-F238E27FC236}">
                <a16:creationId xmlns:a16="http://schemas.microsoft.com/office/drawing/2014/main" id="{2A2544A3-106F-A6CF-ACF4-0690C2C2F2BC}"/>
              </a:ext>
            </a:extLst>
          </p:cNvPr>
          <p:cNvSpPr txBox="1">
            <a:spLocks/>
          </p:cNvSpPr>
          <p:nvPr/>
        </p:nvSpPr>
        <p:spPr>
          <a:xfrm>
            <a:off x="5072835" y="2143819"/>
            <a:ext cx="3354424" cy="347662"/>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spc="2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 - Green Practices</a:t>
            </a:r>
          </a:p>
        </p:txBody>
      </p:sp>
      <p:sp>
        <p:nvSpPr>
          <p:cNvPr id="18" name="Text Placeholder 36">
            <a:extLst>
              <a:ext uri="{FF2B5EF4-FFF2-40B4-BE49-F238E27FC236}">
                <a16:creationId xmlns:a16="http://schemas.microsoft.com/office/drawing/2014/main" id="{EB3835FD-7F96-FB7F-94D3-45C8D0C3476D}"/>
              </a:ext>
            </a:extLst>
          </p:cNvPr>
          <p:cNvSpPr txBox="1">
            <a:spLocks/>
          </p:cNvSpPr>
          <p:nvPr/>
        </p:nvSpPr>
        <p:spPr>
          <a:xfrm>
            <a:off x="5384013" y="3067020"/>
            <a:ext cx="3532067" cy="347662"/>
          </a:xfrm>
          <a:prstGeom prst="rect">
            <a:avLst/>
          </a:prstGeom>
        </p:spPr>
        <p:txBody>
          <a:bodyPr vert="horz" lIns="0" tIns="0" rIns="0" bIns="0" rtlCol="0">
            <a:noAutofit/>
          </a:bodyPr>
          <a:lstStyle>
            <a:lvl1pPr marL="0" indent="0" algn="l" defTabSz="914400" rtl="0" eaLnBrk="1" latinLnBrk="0" hangingPunct="1">
              <a:lnSpc>
                <a:spcPct val="100000"/>
              </a:lnSpc>
              <a:spcBef>
                <a:spcPts val="0"/>
              </a:spcBef>
              <a:buFont typeface="Arial" panose="020B0604020202020204" pitchFamily="34" charset="0"/>
              <a:buNone/>
              <a:defRPr sz="1400" b="0" kern="1200" spc="2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 Hybrid or alternative fuel purchasing    </a:t>
            </a:r>
          </a:p>
          <a:p>
            <a:r>
              <a:rPr lang="en-US" dirty="0"/>
              <a:t>   policy for new vehicles</a:t>
            </a:r>
          </a:p>
        </p:txBody>
      </p:sp>
      <p:sp>
        <p:nvSpPr>
          <p:cNvPr id="19" name="Text Placeholder 33">
            <a:extLst>
              <a:ext uri="{FF2B5EF4-FFF2-40B4-BE49-F238E27FC236}">
                <a16:creationId xmlns:a16="http://schemas.microsoft.com/office/drawing/2014/main" id="{80DD3106-176B-FBFC-62FC-3FD42E775CC0}"/>
              </a:ext>
            </a:extLst>
          </p:cNvPr>
          <p:cNvSpPr txBox="1">
            <a:spLocks/>
          </p:cNvSpPr>
          <p:nvPr/>
        </p:nvSpPr>
        <p:spPr>
          <a:xfrm>
            <a:off x="1050164" y="2050946"/>
            <a:ext cx="3354424" cy="347662"/>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spc="2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 - Financial Deadlines</a:t>
            </a:r>
          </a:p>
        </p:txBody>
      </p:sp>
      <p:sp>
        <p:nvSpPr>
          <p:cNvPr id="23" name="Text Placeholder 33">
            <a:extLst>
              <a:ext uri="{FF2B5EF4-FFF2-40B4-BE49-F238E27FC236}">
                <a16:creationId xmlns:a16="http://schemas.microsoft.com/office/drawing/2014/main" id="{47C0F51E-BDDC-4E48-2A3E-7EAF16598AD2}"/>
              </a:ext>
            </a:extLst>
          </p:cNvPr>
          <p:cNvSpPr txBox="1">
            <a:spLocks/>
          </p:cNvSpPr>
          <p:nvPr/>
        </p:nvSpPr>
        <p:spPr>
          <a:xfrm>
            <a:off x="5072835" y="3220135"/>
            <a:ext cx="4426994" cy="892699"/>
          </a:xfrm>
          <a:prstGeom prst="rect">
            <a:avLst/>
          </a:prstGeom>
        </p:spPr>
        <p:txBody>
          <a:bodyPr vert="horz" lIns="0" tIns="0" rIns="0" bIns="0" rtlCol="0" anchor="b" anchorCtr="0">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spc="2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 - Financial Administration</a:t>
            </a:r>
          </a:p>
        </p:txBody>
      </p:sp>
      <p:sp>
        <p:nvSpPr>
          <p:cNvPr id="6" name="Text Placeholder 5">
            <a:extLst>
              <a:ext uri="{FF2B5EF4-FFF2-40B4-BE49-F238E27FC236}">
                <a16:creationId xmlns:a16="http://schemas.microsoft.com/office/drawing/2014/main" id="{3D6293FC-A4DC-9255-E162-1D2EDCFD6561}"/>
              </a:ext>
            </a:extLst>
          </p:cNvPr>
          <p:cNvSpPr>
            <a:spLocks noGrp="1"/>
          </p:cNvSpPr>
          <p:nvPr>
            <p:ph type="body" sz="quarter" idx="17"/>
          </p:nvPr>
        </p:nvSpPr>
        <p:spPr>
          <a:xfrm rot="10800000" flipV="1">
            <a:off x="1178470" y="4188142"/>
            <a:ext cx="2281237" cy="1785937"/>
          </a:xfrm>
        </p:spPr>
        <p:txBody>
          <a:bodyPr/>
          <a:lstStyle/>
          <a:p>
            <a:pPr marL="342900" indent="-342900">
              <a:buFontTx/>
              <a:buChar char="-"/>
            </a:pPr>
            <a:r>
              <a:rPr lang="en-US" sz="2400" dirty="0"/>
              <a:t>Personnel</a:t>
            </a:r>
          </a:p>
          <a:p>
            <a:pPr marL="342900" indent="-342900">
              <a:buFontTx/>
              <a:buChar char="-"/>
            </a:pPr>
            <a:r>
              <a:rPr lang="en-US" sz="1400" b="0" dirty="0"/>
              <a:t>Chapter 78 health benefits for employees not required by contract or policy to make a health benefit contribution</a:t>
            </a:r>
          </a:p>
        </p:txBody>
      </p:sp>
      <p:sp>
        <p:nvSpPr>
          <p:cNvPr id="7" name="TextBox 6">
            <a:extLst>
              <a:ext uri="{FF2B5EF4-FFF2-40B4-BE49-F238E27FC236}">
                <a16:creationId xmlns:a16="http://schemas.microsoft.com/office/drawing/2014/main" id="{D8652834-B9C3-E926-E5F0-6CD201E5C440}"/>
              </a:ext>
            </a:extLst>
          </p:cNvPr>
          <p:cNvSpPr txBox="1"/>
          <p:nvPr/>
        </p:nvSpPr>
        <p:spPr>
          <a:xfrm>
            <a:off x="1060257" y="3004766"/>
            <a:ext cx="2517661" cy="1323439"/>
          </a:xfrm>
          <a:prstGeom prst="rect">
            <a:avLst/>
          </a:prstGeom>
          <a:noFill/>
        </p:spPr>
        <p:txBody>
          <a:bodyPr wrap="square" rtlCol="0">
            <a:spAutoFit/>
          </a:bodyPr>
          <a:lstStyle/>
          <a:p>
            <a:pPr marL="285750" indent="-285750">
              <a:buFontTx/>
              <a:buChar char="-"/>
            </a:pPr>
            <a:r>
              <a:rPr lang="en-US" sz="2400" b="1" dirty="0"/>
              <a:t>Transparency</a:t>
            </a:r>
          </a:p>
          <a:p>
            <a:pPr marL="285750" indent="-285750">
              <a:buFontTx/>
              <a:buChar char="-"/>
            </a:pPr>
            <a:r>
              <a:rPr lang="en-US" sz="1400" dirty="0"/>
              <a:t>Borough “Pay-to-Play law must meet state requirements – The Borough’s is too stringent</a:t>
            </a:r>
          </a:p>
        </p:txBody>
      </p:sp>
    </p:spTree>
    <p:extLst>
      <p:ext uri="{BB962C8B-B14F-4D97-AF65-F5344CB8AC3E}">
        <p14:creationId xmlns:p14="http://schemas.microsoft.com/office/powerpoint/2010/main" val="3335690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06859-5584-909C-47D7-2F443E712973}"/>
              </a:ext>
            </a:extLst>
          </p:cNvPr>
          <p:cNvSpPr>
            <a:spLocks noGrp="1"/>
          </p:cNvSpPr>
          <p:nvPr>
            <p:ph type="title"/>
          </p:nvPr>
        </p:nvSpPr>
        <p:spPr>
          <a:xfrm>
            <a:off x="1978583" y="834839"/>
            <a:ext cx="5899845" cy="818290"/>
          </a:xfrm>
        </p:spPr>
        <p:txBody>
          <a:bodyPr/>
          <a:lstStyle/>
          <a:p>
            <a:r>
              <a:rPr lang="en-US" dirty="0"/>
              <a:t>What did we do well? </a:t>
            </a:r>
          </a:p>
        </p:txBody>
      </p:sp>
      <p:sp>
        <p:nvSpPr>
          <p:cNvPr id="4" name="Text Placeholder 3">
            <a:extLst>
              <a:ext uri="{FF2B5EF4-FFF2-40B4-BE49-F238E27FC236}">
                <a16:creationId xmlns:a16="http://schemas.microsoft.com/office/drawing/2014/main" id="{1F5BDB10-137D-B65B-979D-A24E4B57B0C7}"/>
              </a:ext>
            </a:extLst>
          </p:cNvPr>
          <p:cNvSpPr>
            <a:spLocks noGrp="1"/>
          </p:cNvSpPr>
          <p:nvPr>
            <p:ph type="body" sz="quarter" idx="17"/>
          </p:nvPr>
        </p:nvSpPr>
        <p:spPr>
          <a:xfrm>
            <a:off x="2255721" y="3026384"/>
            <a:ext cx="3095631" cy="1628870"/>
          </a:xfrm>
        </p:spPr>
        <p:txBody>
          <a:bodyPr/>
          <a:lstStyle/>
          <a:p>
            <a:r>
              <a:rPr lang="en-US" sz="2400" dirty="0"/>
              <a:t>- Capital Projects</a:t>
            </a:r>
          </a:p>
          <a:p>
            <a:r>
              <a:rPr lang="en-US" sz="2400" dirty="0"/>
              <a:t>- Cyber Security</a:t>
            </a:r>
          </a:p>
          <a:p>
            <a:r>
              <a:rPr lang="en-US" sz="2400" dirty="0"/>
              <a:t>- Ethics</a:t>
            </a:r>
          </a:p>
          <a:p>
            <a:r>
              <a:rPr lang="en-US" sz="2400" dirty="0"/>
              <a:t>- Procurement</a:t>
            </a:r>
          </a:p>
          <a:p>
            <a:r>
              <a:rPr lang="en-US" sz="2400" dirty="0"/>
              <a:t>- Shared Services</a:t>
            </a:r>
          </a:p>
        </p:txBody>
      </p:sp>
      <p:sp>
        <p:nvSpPr>
          <p:cNvPr id="15" name="Footer Placeholder 14">
            <a:extLst>
              <a:ext uri="{FF2B5EF4-FFF2-40B4-BE49-F238E27FC236}">
                <a16:creationId xmlns:a16="http://schemas.microsoft.com/office/drawing/2014/main" id="{1A355E25-E283-5EBE-C21E-CEE605718F6C}"/>
              </a:ext>
            </a:extLst>
          </p:cNvPr>
          <p:cNvSpPr>
            <a:spLocks noGrp="1"/>
          </p:cNvSpPr>
          <p:nvPr>
            <p:ph type="ftr" sz="quarter" idx="11"/>
          </p:nvPr>
        </p:nvSpPr>
        <p:spPr/>
        <p:txBody>
          <a:bodyPr/>
          <a:lstStyle/>
          <a:p>
            <a:r>
              <a:rPr lang="en-US" dirty="0"/>
              <a:t>2024 Best Practices Inventory</a:t>
            </a:r>
          </a:p>
        </p:txBody>
      </p:sp>
      <p:sp>
        <p:nvSpPr>
          <p:cNvPr id="16" name="Slide Number Placeholder 15">
            <a:extLst>
              <a:ext uri="{FF2B5EF4-FFF2-40B4-BE49-F238E27FC236}">
                <a16:creationId xmlns:a16="http://schemas.microsoft.com/office/drawing/2014/main" id="{D8DEFD35-1C37-D24F-DB86-73B965E4719B}"/>
              </a:ext>
            </a:extLst>
          </p:cNvPr>
          <p:cNvSpPr>
            <a:spLocks noGrp="1"/>
          </p:cNvSpPr>
          <p:nvPr>
            <p:ph type="sldNum" sz="quarter" idx="12"/>
          </p:nvPr>
        </p:nvSpPr>
        <p:spPr/>
        <p:txBody>
          <a:bodyPr/>
          <a:lstStyle/>
          <a:p>
            <a:fld id="{294A09A9-5501-47C1-A89A-A340965A2BE2}" type="slidenum">
              <a:rPr lang="en-US" smtClean="0"/>
              <a:pPr/>
              <a:t>8</a:t>
            </a:fld>
            <a:endParaRPr lang="en-US" dirty="0"/>
          </a:p>
        </p:txBody>
      </p:sp>
    </p:spTree>
    <p:extLst>
      <p:ext uri="{BB962C8B-B14F-4D97-AF65-F5344CB8AC3E}">
        <p14:creationId xmlns:p14="http://schemas.microsoft.com/office/powerpoint/2010/main" val="3903641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55E2E3E-148D-4BE4-88A4-447C4BC35E68}"/>
              </a:ext>
            </a:extLst>
          </p:cNvPr>
          <p:cNvSpPr>
            <a:spLocks noGrp="1"/>
          </p:cNvSpPr>
          <p:nvPr>
            <p:ph type="title"/>
          </p:nvPr>
        </p:nvSpPr>
        <p:spPr/>
        <p:txBody>
          <a:bodyPr/>
          <a:lstStyle/>
          <a:p>
            <a:r>
              <a:rPr lang="en-US" dirty="0"/>
              <a:t>Where Can I Find More Information?</a:t>
            </a:r>
          </a:p>
        </p:txBody>
      </p:sp>
      <p:sp>
        <p:nvSpPr>
          <p:cNvPr id="5" name="Footer Placeholder 4">
            <a:extLst>
              <a:ext uri="{FF2B5EF4-FFF2-40B4-BE49-F238E27FC236}">
                <a16:creationId xmlns:a16="http://schemas.microsoft.com/office/drawing/2014/main" id="{140F55DB-0AAD-684A-B0E2-8EF58E039423}"/>
              </a:ext>
            </a:extLst>
          </p:cNvPr>
          <p:cNvSpPr>
            <a:spLocks noGrp="1"/>
          </p:cNvSpPr>
          <p:nvPr>
            <p:ph type="ftr" sz="quarter" idx="3"/>
          </p:nvPr>
        </p:nvSpPr>
        <p:spPr/>
        <p:txBody>
          <a:bodyPr/>
          <a:lstStyle/>
          <a:p>
            <a:r>
              <a:rPr lang="en-US" dirty="0"/>
              <a:t>2024 Best Practices Inventory</a:t>
            </a:r>
          </a:p>
        </p:txBody>
      </p:sp>
      <p:sp>
        <p:nvSpPr>
          <p:cNvPr id="6" name="Slide Number Placeholder 5">
            <a:extLst>
              <a:ext uri="{FF2B5EF4-FFF2-40B4-BE49-F238E27FC236}">
                <a16:creationId xmlns:a16="http://schemas.microsoft.com/office/drawing/2014/main" id="{280037C3-0E79-CD4B-92A9-5B5F9E74A60B}"/>
              </a:ext>
            </a:extLst>
          </p:cNvPr>
          <p:cNvSpPr>
            <a:spLocks noGrp="1"/>
          </p:cNvSpPr>
          <p:nvPr>
            <p:ph type="sldNum" sz="quarter" idx="4"/>
          </p:nvPr>
        </p:nvSpPr>
        <p:spPr/>
        <p:txBody>
          <a:bodyPr/>
          <a:lstStyle/>
          <a:p>
            <a:fld id="{294A09A9-5501-47C1-A89A-A340965A2BE2}" type="slidenum">
              <a:rPr lang="en-US" smtClean="0"/>
              <a:t>9</a:t>
            </a:fld>
            <a:endParaRPr lang="en-US" dirty="0"/>
          </a:p>
        </p:txBody>
      </p:sp>
      <p:sp>
        <p:nvSpPr>
          <p:cNvPr id="4" name="TextBox 3">
            <a:extLst>
              <a:ext uri="{FF2B5EF4-FFF2-40B4-BE49-F238E27FC236}">
                <a16:creationId xmlns:a16="http://schemas.microsoft.com/office/drawing/2014/main" id="{3CBC1725-C8B0-688D-CB7F-16191E1B739C}"/>
              </a:ext>
            </a:extLst>
          </p:cNvPr>
          <p:cNvSpPr txBox="1"/>
          <p:nvPr/>
        </p:nvSpPr>
        <p:spPr>
          <a:xfrm>
            <a:off x="1751162" y="2559140"/>
            <a:ext cx="9092242" cy="2862322"/>
          </a:xfrm>
          <a:prstGeom prst="rect">
            <a:avLst/>
          </a:prstGeom>
          <a:noFill/>
        </p:spPr>
        <p:txBody>
          <a:bodyPr wrap="square" rtlCol="0">
            <a:spAutoFit/>
          </a:bodyPr>
          <a:lstStyle/>
          <a:p>
            <a:pPr algn="ctr"/>
            <a:r>
              <a:rPr lang="en-US" sz="4000" b="1" dirty="0">
                <a:solidFill>
                  <a:schemeClr val="bg1"/>
                </a:solidFill>
              </a:rPr>
              <a:t>A Copy of the Borough’s BPI and this presentation can be found on our website tomorrow by visiting: </a:t>
            </a:r>
            <a:r>
              <a:rPr lang="en-US" sz="4000" b="1" dirty="0">
                <a:solidFill>
                  <a:schemeClr val="bg1"/>
                </a:solidFill>
                <a:hlinkClick r:id="rId2">
                  <a:extLst>
                    <a:ext uri="{A12FA001-AC4F-418D-AE19-62706E023703}">
                      <ahyp:hlinkClr xmlns:ahyp="http://schemas.microsoft.com/office/drawing/2018/hyperlinkcolor" val="tx"/>
                    </a:ext>
                  </a:extLst>
                </a:hlinkClick>
              </a:rPr>
              <a:t>www.bradleybeachnj.gov/reports</a:t>
            </a:r>
            <a:endParaRPr lang="en-US" sz="4000" b="1" dirty="0">
              <a:solidFill>
                <a:schemeClr val="bg1"/>
              </a:solidFill>
            </a:endParaRPr>
          </a:p>
          <a:p>
            <a:pPr algn="ctr"/>
            <a:endParaRPr lang="en-US" sz="2000" b="1" dirty="0">
              <a:solidFill>
                <a:schemeClr val="bg1"/>
              </a:solidFill>
            </a:endParaRPr>
          </a:p>
        </p:txBody>
      </p:sp>
    </p:spTree>
    <p:extLst>
      <p:ext uri="{BB962C8B-B14F-4D97-AF65-F5344CB8AC3E}">
        <p14:creationId xmlns:p14="http://schemas.microsoft.com/office/powerpoint/2010/main" val="932498405"/>
      </p:ext>
    </p:extLst>
  </p:cSld>
  <p:clrMapOvr>
    <a:masterClrMapping/>
  </p:clrMapOvr>
</p:sld>
</file>

<file path=ppt/theme/theme1.xml><?xml version="1.0" encoding="utf-8"?>
<a:theme xmlns:a="http://schemas.openxmlformats.org/drawingml/2006/main" name="Office Theme">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al presentation" id="{4A1BE7B5-16BB-4EDB-94C0-CDDC43FF64E7}" vid="{7F008C83-F8F9-4FE6-A625-57BD0F448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Background xmlns="71af3243-3dd4-4a8d-8c0d-dd76da1f02a5">false</Background>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2076B5C-85B0-4D30-852D-5E5312EEA93B}">
  <ds:schemaRefs>
    <ds:schemaRef ds:uri="http://schemas.microsoft.com/sharepoint/v3/contenttype/forms"/>
  </ds:schemaRefs>
</ds:datastoreItem>
</file>

<file path=customXml/itemProps2.xml><?xml version="1.0" encoding="utf-8"?>
<ds:datastoreItem xmlns:ds="http://schemas.openxmlformats.org/officeDocument/2006/customXml" ds:itemID="{1342FAFE-88B4-49B4-9588-86CB0E564E50}">
  <ds:schemaRefs>
    <ds:schemaRef ds:uri="71af3243-3dd4-4a8d-8c0d-dd76da1f02a5"/>
    <ds:schemaRef ds:uri="http://purl.org/dc/elements/1.1/"/>
    <ds:schemaRef ds:uri="230e9df3-be65-4c73-a93b-d1236ebd677e"/>
    <ds:schemaRef ds:uri="http://purl.org/dc/dcmitype/"/>
    <ds:schemaRef ds:uri="http://purl.org/dc/terms/"/>
    <ds:schemaRef ds:uri="http://schemas.microsoft.com/office/2006/metadata/properties"/>
    <ds:schemaRef ds:uri="http://schemas.microsoft.com/office/infopath/2007/PartnerControls"/>
    <ds:schemaRef ds:uri="http://schemas.openxmlformats.org/package/2006/metadata/core-properties"/>
    <ds:schemaRef ds:uri="http://schemas.microsoft.com/office/2006/documentManagement/types"/>
    <ds:schemaRef ds:uri="16c05727-aa75-4e4a-9b5f-8a80a1165891"/>
    <ds:schemaRef ds:uri="http://schemas.microsoft.com/sharepoint/v3"/>
    <ds:schemaRef ds:uri="http://www.w3.org/XML/1998/namespace"/>
  </ds:schemaRefs>
</ds:datastoreItem>
</file>

<file path=customXml/itemProps3.xml><?xml version="1.0" encoding="utf-8"?>
<ds:datastoreItem xmlns:ds="http://schemas.openxmlformats.org/officeDocument/2006/customXml" ds:itemID="{81C465B7-820B-4DEA-AB4B-5167C1BE90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{5BBD65AA-E152-4C7F-BD4C-4022AD18CC48}tf45331398_win32</Template>
  <TotalTime>304</TotalTime>
  <Words>587</Words>
  <Application>Microsoft Office PowerPoint</Application>
  <PresentationFormat>Widescreen</PresentationFormat>
  <Paragraphs>96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Tenorite</vt:lpstr>
      <vt:lpstr>Office Theme</vt:lpstr>
      <vt:lpstr>Bradley Beach 2024 Best Practices Inventory</vt:lpstr>
      <vt:lpstr>Overview</vt:lpstr>
      <vt:lpstr>The 2024 BPI features questions on the following topics:</vt:lpstr>
      <vt:lpstr>How the BPI is Scored </vt:lpstr>
      <vt:lpstr>PowerPoint Presentation</vt:lpstr>
      <vt:lpstr>How did Bradley Beach Score?</vt:lpstr>
      <vt:lpstr>Where can we do better?</vt:lpstr>
      <vt:lpstr>What did we do well? </vt:lpstr>
      <vt:lpstr>Where Can I Find More Information?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Bradley Beach 2023 Best Practices Inventory</dc:title>
  <dc:creator>Gregory Fehrenbach</dc:creator>
  <cp:lastModifiedBy>Office License</cp:lastModifiedBy>
  <cp:revision>7</cp:revision>
  <cp:lastPrinted>2023-12-05T17:52:41Z</cp:lastPrinted>
  <dcterms:created xsi:type="dcterms:W3CDTF">2023-12-05T15:03:08Z</dcterms:created>
  <dcterms:modified xsi:type="dcterms:W3CDTF">2024-11-08T16:17:11Z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